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9144000" cy="5143500" type="screen16x9"/>
  <p:notesSz cx="6858000" cy="9144000"/>
  <p:embeddedFontLst>
    <p:embeddedFont>
      <p:font typeface="Comfortaa" panose="020B0604020202020204" charset="0"/>
      <p:regular r:id="rId21"/>
      <p:bold r:id="rId22"/>
    </p:embeddedFont>
    <p:embeddedFont>
      <p:font typeface="Roboto" panose="020B0604020202020204" charset="0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5EEFCA9-9A34-400A-A03C-CB99C3875666}">
  <a:tblStyle styleId="{C5EEFCA9-9A34-400A-A03C-CB99C387566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816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d9c453428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d9c453428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499baac5fe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499baac5fe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499baac5fe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499baac5fe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499baac5fe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499baac5fe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d5b09a965_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d5b09a965_5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499baac5fe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499baac5fe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499baac5fe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499baac5fe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499baac5fe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499baac5fe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499baac5fe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499baac5fe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499baac5fe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499baac5fe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e9090756a_1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e9090756a_1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d91e1f37e_1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d91e1f37e_1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d91e1f37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d91e1f37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e9090756a_2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e9090756a_2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e9090756a_1_2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e9090756a_1_2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e9090756a_1_2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e9090756a_1_2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49636211c8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49636211c8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49721d671a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49721d671a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name="adj" fmla="val 16667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4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>
            <a:spLocks noGrp="1"/>
          </p:cNvSpPr>
          <p:nvPr>
            <p:ph type="title" hasCustomPrompt="1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>
            <a:spLocks noGrp="1"/>
          </p:cNvSpPr>
          <p:nvPr>
            <p:ph type="body" idx="1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0" name="Google Shape;60;p1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4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2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rot="10800000" flipH="1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rot="10800000" flipH="1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1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ubTitle" idx="1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rot="10800000" flipH="1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0"/>
          <p:cNvSpPr/>
          <p:nvPr/>
        </p:nvSpPr>
        <p:spPr>
          <a:xfrm rot="10800000" flipH="1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0"/>
          <p:cNvSpPr txBox="1">
            <a:spLocks noGrp="1"/>
          </p:cNvSpPr>
          <p:nvPr>
            <p:ph type="body" idx="1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>
            <a:endParaRPr/>
          </a:p>
        </p:txBody>
      </p:sp>
      <p:sp>
        <p:nvSpPr>
          <p:cNvPr id="56" name="Google Shape;56;p10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aterial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 rtl="0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 rtl="0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 rtl="0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 rtl="0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 rtl="0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 rtl="0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 rtl="0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>
            <a:spLocks noGrp="1"/>
          </p:cNvSpPr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F1C232"/>
                </a:solidFill>
              </a:rPr>
              <a:t>3 Click System</a:t>
            </a:r>
            <a:endParaRPr sz="6000">
              <a:solidFill>
                <a:srgbClr val="F1C232"/>
              </a:solidFill>
            </a:endParaRPr>
          </a:p>
        </p:txBody>
      </p:sp>
      <p:sp>
        <p:nvSpPr>
          <p:cNvPr id="68" name="Google Shape;68;p13"/>
          <p:cNvSpPr txBox="1">
            <a:spLocks noGrp="1"/>
          </p:cNvSpPr>
          <p:nvPr>
            <p:ph type="subTitle" idx="1"/>
          </p:nvPr>
        </p:nvSpPr>
        <p:spPr>
          <a:xfrm>
            <a:off x="390525" y="2752880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73763"/>
                </a:solidFill>
              </a:rPr>
              <a:t>Audrey Clanton, Noah Skaar, Kevin Cross, and Blake Bell</a:t>
            </a:r>
            <a:r>
              <a:rPr lang="en-US" dirty="0" err="1">
                <a:solidFill>
                  <a:srgbClr val="073763"/>
                </a:solidFill>
              </a:rPr>
              <a:t>inger</a:t>
            </a:r>
            <a:endParaRPr dirty="0">
              <a:solidFill>
                <a:srgbClr val="073763"/>
              </a:solidFill>
            </a:endParaRPr>
          </a:p>
        </p:txBody>
      </p:sp>
      <p:pic>
        <p:nvPicPr>
          <p:cNvPr id="69" name="Google Shape;69;p13" descr="Image result for ung logo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18825" y="212875"/>
            <a:ext cx="1536700" cy="254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2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Flow Diagram - Login</a:t>
            </a:r>
            <a:endParaRPr/>
          </a:p>
        </p:txBody>
      </p:sp>
      <p:pic>
        <p:nvPicPr>
          <p:cNvPr id="157" name="Google Shape;15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438" y="1790350"/>
            <a:ext cx="8125126" cy="311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3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Flow Diagram - Schedule</a:t>
            </a:r>
            <a:endParaRPr/>
          </a:p>
        </p:txBody>
      </p:sp>
      <p:pic>
        <p:nvPicPr>
          <p:cNvPr id="163" name="Google Shape;163;p23"/>
          <p:cNvPicPr preferRelativeResize="0"/>
          <p:nvPr/>
        </p:nvPicPr>
        <p:blipFill rotWithShape="1">
          <a:blip r:embed="rId3">
            <a:alphaModFix/>
          </a:blip>
          <a:srcRect l="-978" t="-978" r="-978" b="-978"/>
          <a:stretch/>
        </p:blipFill>
        <p:spPr>
          <a:xfrm>
            <a:off x="805188" y="1658825"/>
            <a:ext cx="7533625" cy="3365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4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Flow Diagram - Register</a:t>
            </a:r>
            <a:endParaRPr/>
          </a:p>
        </p:txBody>
      </p:sp>
      <p:pic>
        <p:nvPicPr>
          <p:cNvPr id="169" name="Google Shape;16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100" y="1848775"/>
            <a:ext cx="8873700" cy="310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25" descr="Overhead shot of young people sitting on a boardwalk"/>
          <p:cNvPicPr preferRelativeResize="0"/>
          <p:nvPr/>
        </p:nvPicPr>
        <p:blipFill rotWithShape="1">
          <a:blip r:embed="rId3">
            <a:alphaModFix/>
          </a:blip>
          <a:srcRect t="8630" r="1254" b="8063"/>
          <a:stretch/>
        </p:blipFill>
        <p:spPr>
          <a:xfrm>
            <a:off x="-30675" y="0"/>
            <a:ext cx="9174677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5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4439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/>
              <a:t>User Interface</a:t>
            </a:r>
            <a:endParaRPr sz="3000" b="1"/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3000" b="1"/>
              <a:t>The 3-click system</a:t>
            </a:r>
            <a:endParaRPr sz="3000" b="1"/>
          </a:p>
        </p:txBody>
      </p:sp>
      <p:grpSp>
        <p:nvGrpSpPr>
          <p:cNvPr id="176" name="Google Shape;176;p25"/>
          <p:cNvGrpSpPr/>
          <p:nvPr/>
        </p:nvGrpSpPr>
        <p:grpSpPr>
          <a:xfrm>
            <a:off x="5212394" y="864520"/>
            <a:ext cx="3307407" cy="3307407"/>
            <a:chOff x="5212394" y="864520"/>
            <a:chExt cx="3307407" cy="3307407"/>
          </a:xfrm>
        </p:grpSpPr>
        <p:sp>
          <p:nvSpPr>
            <p:cNvPr id="177" name="Google Shape;177;p25"/>
            <p:cNvSpPr/>
            <p:nvPr/>
          </p:nvSpPr>
          <p:spPr>
            <a:xfrm>
              <a:off x="5212394" y="86452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5"/>
            <p:cNvSpPr/>
            <p:nvPr/>
          </p:nvSpPr>
          <p:spPr>
            <a:xfrm>
              <a:off x="5549484" y="86452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25"/>
            <p:cNvSpPr/>
            <p:nvPr/>
          </p:nvSpPr>
          <p:spPr>
            <a:xfrm>
              <a:off x="5886575" y="86452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25"/>
            <p:cNvSpPr/>
            <p:nvPr/>
          </p:nvSpPr>
          <p:spPr>
            <a:xfrm>
              <a:off x="6223663" y="86452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25"/>
            <p:cNvSpPr/>
            <p:nvPr/>
          </p:nvSpPr>
          <p:spPr>
            <a:xfrm>
              <a:off x="6560753" y="86452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25"/>
            <p:cNvSpPr/>
            <p:nvPr/>
          </p:nvSpPr>
          <p:spPr>
            <a:xfrm>
              <a:off x="6897844" y="86452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25"/>
            <p:cNvSpPr/>
            <p:nvPr/>
          </p:nvSpPr>
          <p:spPr>
            <a:xfrm>
              <a:off x="7234932" y="86452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25"/>
            <p:cNvSpPr/>
            <p:nvPr/>
          </p:nvSpPr>
          <p:spPr>
            <a:xfrm>
              <a:off x="7572023" y="86452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25"/>
            <p:cNvSpPr/>
            <p:nvPr/>
          </p:nvSpPr>
          <p:spPr>
            <a:xfrm>
              <a:off x="7909113" y="86452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25"/>
            <p:cNvSpPr/>
            <p:nvPr/>
          </p:nvSpPr>
          <p:spPr>
            <a:xfrm>
              <a:off x="8246201" y="86452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25"/>
            <p:cNvSpPr/>
            <p:nvPr/>
          </p:nvSpPr>
          <p:spPr>
            <a:xfrm>
              <a:off x="5212394" y="120160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25"/>
            <p:cNvSpPr/>
            <p:nvPr/>
          </p:nvSpPr>
          <p:spPr>
            <a:xfrm>
              <a:off x="5549484" y="120160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25"/>
            <p:cNvSpPr/>
            <p:nvPr/>
          </p:nvSpPr>
          <p:spPr>
            <a:xfrm>
              <a:off x="5886575" y="1201621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25"/>
            <p:cNvSpPr/>
            <p:nvPr/>
          </p:nvSpPr>
          <p:spPr>
            <a:xfrm>
              <a:off x="6223663" y="120160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25"/>
            <p:cNvSpPr/>
            <p:nvPr/>
          </p:nvSpPr>
          <p:spPr>
            <a:xfrm>
              <a:off x="6560753" y="120160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25"/>
            <p:cNvSpPr/>
            <p:nvPr/>
          </p:nvSpPr>
          <p:spPr>
            <a:xfrm>
              <a:off x="6897844" y="120160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25"/>
            <p:cNvSpPr/>
            <p:nvPr/>
          </p:nvSpPr>
          <p:spPr>
            <a:xfrm>
              <a:off x="7234932" y="120160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25"/>
            <p:cNvSpPr/>
            <p:nvPr/>
          </p:nvSpPr>
          <p:spPr>
            <a:xfrm>
              <a:off x="7572023" y="120160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25"/>
            <p:cNvSpPr/>
            <p:nvPr/>
          </p:nvSpPr>
          <p:spPr>
            <a:xfrm>
              <a:off x="7909113" y="120160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25"/>
            <p:cNvSpPr/>
            <p:nvPr/>
          </p:nvSpPr>
          <p:spPr>
            <a:xfrm>
              <a:off x="8246201" y="120160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25"/>
            <p:cNvSpPr/>
            <p:nvPr/>
          </p:nvSpPr>
          <p:spPr>
            <a:xfrm>
              <a:off x="5212394" y="153870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25"/>
            <p:cNvSpPr/>
            <p:nvPr/>
          </p:nvSpPr>
          <p:spPr>
            <a:xfrm>
              <a:off x="5549484" y="153870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25"/>
            <p:cNvSpPr/>
            <p:nvPr/>
          </p:nvSpPr>
          <p:spPr>
            <a:xfrm>
              <a:off x="5886575" y="153870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25"/>
            <p:cNvSpPr/>
            <p:nvPr/>
          </p:nvSpPr>
          <p:spPr>
            <a:xfrm>
              <a:off x="6223663" y="153870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25"/>
            <p:cNvSpPr/>
            <p:nvPr/>
          </p:nvSpPr>
          <p:spPr>
            <a:xfrm>
              <a:off x="6560753" y="153870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25"/>
            <p:cNvSpPr/>
            <p:nvPr/>
          </p:nvSpPr>
          <p:spPr>
            <a:xfrm>
              <a:off x="6897844" y="153870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25"/>
            <p:cNvSpPr/>
            <p:nvPr/>
          </p:nvSpPr>
          <p:spPr>
            <a:xfrm>
              <a:off x="7234932" y="153870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25"/>
            <p:cNvSpPr/>
            <p:nvPr/>
          </p:nvSpPr>
          <p:spPr>
            <a:xfrm>
              <a:off x="7572023" y="153870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25"/>
            <p:cNvSpPr/>
            <p:nvPr/>
          </p:nvSpPr>
          <p:spPr>
            <a:xfrm>
              <a:off x="7909113" y="153870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25"/>
            <p:cNvSpPr/>
            <p:nvPr/>
          </p:nvSpPr>
          <p:spPr>
            <a:xfrm>
              <a:off x="8246201" y="153870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25"/>
            <p:cNvSpPr/>
            <p:nvPr/>
          </p:nvSpPr>
          <p:spPr>
            <a:xfrm>
              <a:off x="5212394" y="187578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25"/>
            <p:cNvSpPr/>
            <p:nvPr/>
          </p:nvSpPr>
          <p:spPr>
            <a:xfrm>
              <a:off x="5549484" y="187578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25"/>
            <p:cNvSpPr/>
            <p:nvPr/>
          </p:nvSpPr>
          <p:spPr>
            <a:xfrm>
              <a:off x="5886575" y="187578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25"/>
            <p:cNvSpPr/>
            <p:nvPr/>
          </p:nvSpPr>
          <p:spPr>
            <a:xfrm>
              <a:off x="6223663" y="187578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25"/>
            <p:cNvSpPr/>
            <p:nvPr/>
          </p:nvSpPr>
          <p:spPr>
            <a:xfrm>
              <a:off x="6560753" y="187578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25"/>
            <p:cNvSpPr/>
            <p:nvPr/>
          </p:nvSpPr>
          <p:spPr>
            <a:xfrm>
              <a:off x="6897844" y="187578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25"/>
            <p:cNvSpPr/>
            <p:nvPr/>
          </p:nvSpPr>
          <p:spPr>
            <a:xfrm>
              <a:off x="7234932" y="187578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25"/>
            <p:cNvSpPr/>
            <p:nvPr/>
          </p:nvSpPr>
          <p:spPr>
            <a:xfrm>
              <a:off x="7572023" y="187578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25"/>
            <p:cNvSpPr/>
            <p:nvPr/>
          </p:nvSpPr>
          <p:spPr>
            <a:xfrm>
              <a:off x="7909113" y="187578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25"/>
            <p:cNvSpPr/>
            <p:nvPr/>
          </p:nvSpPr>
          <p:spPr>
            <a:xfrm>
              <a:off x="8246201" y="187578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25"/>
            <p:cNvSpPr/>
            <p:nvPr/>
          </p:nvSpPr>
          <p:spPr>
            <a:xfrm>
              <a:off x="5212394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25"/>
            <p:cNvSpPr/>
            <p:nvPr/>
          </p:nvSpPr>
          <p:spPr>
            <a:xfrm>
              <a:off x="5549484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25"/>
            <p:cNvSpPr/>
            <p:nvPr/>
          </p:nvSpPr>
          <p:spPr>
            <a:xfrm>
              <a:off x="5886575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25"/>
            <p:cNvSpPr/>
            <p:nvPr/>
          </p:nvSpPr>
          <p:spPr>
            <a:xfrm>
              <a:off x="6223663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25"/>
            <p:cNvSpPr/>
            <p:nvPr/>
          </p:nvSpPr>
          <p:spPr>
            <a:xfrm>
              <a:off x="6560753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25"/>
            <p:cNvSpPr/>
            <p:nvPr/>
          </p:nvSpPr>
          <p:spPr>
            <a:xfrm>
              <a:off x="6897844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25"/>
            <p:cNvSpPr/>
            <p:nvPr/>
          </p:nvSpPr>
          <p:spPr>
            <a:xfrm>
              <a:off x="7234932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25"/>
            <p:cNvSpPr/>
            <p:nvPr/>
          </p:nvSpPr>
          <p:spPr>
            <a:xfrm>
              <a:off x="7572023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25"/>
            <p:cNvSpPr/>
            <p:nvPr/>
          </p:nvSpPr>
          <p:spPr>
            <a:xfrm>
              <a:off x="7909113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25"/>
            <p:cNvSpPr/>
            <p:nvPr/>
          </p:nvSpPr>
          <p:spPr>
            <a:xfrm>
              <a:off x="8246201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25"/>
            <p:cNvSpPr/>
            <p:nvPr/>
          </p:nvSpPr>
          <p:spPr>
            <a:xfrm>
              <a:off x="5212394" y="254996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25"/>
            <p:cNvSpPr/>
            <p:nvPr/>
          </p:nvSpPr>
          <p:spPr>
            <a:xfrm>
              <a:off x="5549484" y="254996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25"/>
            <p:cNvSpPr/>
            <p:nvPr/>
          </p:nvSpPr>
          <p:spPr>
            <a:xfrm>
              <a:off x="5886575" y="254996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25"/>
            <p:cNvSpPr/>
            <p:nvPr/>
          </p:nvSpPr>
          <p:spPr>
            <a:xfrm>
              <a:off x="6223663" y="254996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25"/>
            <p:cNvSpPr/>
            <p:nvPr/>
          </p:nvSpPr>
          <p:spPr>
            <a:xfrm>
              <a:off x="6560753" y="254996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25"/>
            <p:cNvSpPr/>
            <p:nvPr/>
          </p:nvSpPr>
          <p:spPr>
            <a:xfrm>
              <a:off x="6897844" y="254996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25"/>
            <p:cNvSpPr/>
            <p:nvPr/>
          </p:nvSpPr>
          <p:spPr>
            <a:xfrm>
              <a:off x="7234932" y="254996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25"/>
            <p:cNvSpPr/>
            <p:nvPr/>
          </p:nvSpPr>
          <p:spPr>
            <a:xfrm>
              <a:off x="7572023" y="254996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25"/>
            <p:cNvSpPr/>
            <p:nvPr/>
          </p:nvSpPr>
          <p:spPr>
            <a:xfrm>
              <a:off x="7909113" y="254996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25"/>
            <p:cNvSpPr/>
            <p:nvPr/>
          </p:nvSpPr>
          <p:spPr>
            <a:xfrm>
              <a:off x="8246201" y="254996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25"/>
            <p:cNvSpPr/>
            <p:nvPr/>
          </p:nvSpPr>
          <p:spPr>
            <a:xfrm>
              <a:off x="5212394" y="288705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25"/>
            <p:cNvSpPr/>
            <p:nvPr/>
          </p:nvSpPr>
          <p:spPr>
            <a:xfrm>
              <a:off x="5549484" y="288705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25"/>
            <p:cNvSpPr/>
            <p:nvPr/>
          </p:nvSpPr>
          <p:spPr>
            <a:xfrm>
              <a:off x="5886575" y="288705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25"/>
            <p:cNvSpPr/>
            <p:nvPr/>
          </p:nvSpPr>
          <p:spPr>
            <a:xfrm>
              <a:off x="6223663" y="288705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25"/>
            <p:cNvSpPr/>
            <p:nvPr/>
          </p:nvSpPr>
          <p:spPr>
            <a:xfrm>
              <a:off x="6560753" y="288705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25"/>
            <p:cNvSpPr/>
            <p:nvPr/>
          </p:nvSpPr>
          <p:spPr>
            <a:xfrm>
              <a:off x="6897844" y="288705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25"/>
            <p:cNvSpPr/>
            <p:nvPr/>
          </p:nvSpPr>
          <p:spPr>
            <a:xfrm>
              <a:off x="7234932" y="288705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25"/>
            <p:cNvSpPr/>
            <p:nvPr/>
          </p:nvSpPr>
          <p:spPr>
            <a:xfrm>
              <a:off x="7572023" y="288705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25"/>
            <p:cNvSpPr/>
            <p:nvPr/>
          </p:nvSpPr>
          <p:spPr>
            <a:xfrm>
              <a:off x="7909113" y="288705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25"/>
            <p:cNvSpPr/>
            <p:nvPr/>
          </p:nvSpPr>
          <p:spPr>
            <a:xfrm>
              <a:off x="8246201" y="288705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25"/>
            <p:cNvSpPr/>
            <p:nvPr/>
          </p:nvSpPr>
          <p:spPr>
            <a:xfrm>
              <a:off x="5212394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25"/>
            <p:cNvSpPr/>
            <p:nvPr/>
          </p:nvSpPr>
          <p:spPr>
            <a:xfrm>
              <a:off x="5549484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25"/>
            <p:cNvSpPr/>
            <p:nvPr/>
          </p:nvSpPr>
          <p:spPr>
            <a:xfrm>
              <a:off x="5886575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25"/>
            <p:cNvSpPr/>
            <p:nvPr/>
          </p:nvSpPr>
          <p:spPr>
            <a:xfrm>
              <a:off x="6223663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25"/>
            <p:cNvSpPr/>
            <p:nvPr/>
          </p:nvSpPr>
          <p:spPr>
            <a:xfrm>
              <a:off x="6560753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25"/>
            <p:cNvSpPr/>
            <p:nvPr/>
          </p:nvSpPr>
          <p:spPr>
            <a:xfrm>
              <a:off x="6897844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25"/>
            <p:cNvSpPr/>
            <p:nvPr/>
          </p:nvSpPr>
          <p:spPr>
            <a:xfrm>
              <a:off x="7234932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25"/>
            <p:cNvSpPr/>
            <p:nvPr/>
          </p:nvSpPr>
          <p:spPr>
            <a:xfrm>
              <a:off x="7572023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25"/>
            <p:cNvSpPr/>
            <p:nvPr/>
          </p:nvSpPr>
          <p:spPr>
            <a:xfrm>
              <a:off x="7909113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25"/>
            <p:cNvSpPr/>
            <p:nvPr/>
          </p:nvSpPr>
          <p:spPr>
            <a:xfrm>
              <a:off x="8246201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25"/>
            <p:cNvSpPr/>
            <p:nvPr/>
          </p:nvSpPr>
          <p:spPr>
            <a:xfrm>
              <a:off x="5212394" y="356123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25"/>
            <p:cNvSpPr/>
            <p:nvPr/>
          </p:nvSpPr>
          <p:spPr>
            <a:xfrm>
              <a:off x="5549484" y="356123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25"/>
            <p:cNvSpPr/>
            <p:nvPr/>
          </p:nvSpPr>
          <p:spPr>
            <a:xfrm>
              <a:off x="5886575" y="356123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25"/>
            <p:cNvSpPr/>
            <p:nvPr/>
          </p:nvSpPr>
          <p:spPr>
            <a:xfrm>
              <a:off x="6223663" y="356123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25"/>
            <p:cNvSpPr/>
            <p:nvPr/>
          </p:nvSpPr>
          <p:spPr>
            <a:xfrm>
              <a:off x="6560753" y="356123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25"/>
            <p:cNvSpPr/>
            <p:nvPr/>
          </p:nvSpPr>
          <p:spPr>
            <a:xfrm>
              <a:off x="6897844" y="356123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25"/>
            <p:cNvSpPr/>
            <p:nvPr/>
          </p:nvSpPr>
          <p:spPr>
            <a:xfrm>
              <a:off x="7234932" y="356123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25"/>
            <p:cNvSpPr/>
            <p:nvPr/>
          </p:nvSpPr>
          <p:spPr>
            <a:xfrm>
              <a:off x="7572023" y="356123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25"/>
            <p:cNvSpPr/>
            <p:nvPr/>
          </p:nvSpPr>
          <p:spPr>
            <a:xfrm>
              <a:off x="7909113" y="356123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25"/>
            <p:cNvSpPr/>
            <p:nvPr/>
          </p:nvSpPr>
          <p:spPr>
            <a:xfrm>
              <a:off x="8246201" y="356123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25"/>
            <p:cNvSpPr/>
            <p:nvPr/>
          </p:nvSpPr>
          <p:spPr>
            <a:xfrm>
              <a:off x="5212394" y="389832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25"/>
            <p:cNvSpPr/>
            <p:nvPr/>
          </p:nvSpPr>
          <p:spPr>
            <a:xfrm>
              <a:off x="5549484" y="389832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25"/>
            <p:cNvSpPr/>
            <p:nvPr/>
          </p:nvSpPr>
          <p:spPr>
            <a:xfrm>
              <a:off x="5886575" y="389832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25"/>
            <p:cNvSpPr/>
            <p:nvPr/>
          </p:nvSpPr>
          <p:spPr>
            <a:xfrm>
              <a:off x="6223663" y="389832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25"/>
            <p:cNvSpPr/>
            <p:nvPr/>
          </p:nvSpPr>
          <p:spPr>
            <a:xfrm>
              <a:off x="6560753" y="389832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25"/>
            <p:cNvSpPr/>
            <p:nvPr/>
          </p:nvSpPr>
          <p:spPr>
            <a:xfrm>
              <a:off x="6897844" y="389832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25"/>
            <p:cNvSpPr/>
            <p:nvPr/>
          </p:nvSpPr>
          <p:spPr>
            <a:xfrm>
              <a:off x="7234932" y="389832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25"/>
            <p:cNvSpPr/>
            <p:nvPr/>
          </p:nvSpPr>
          <p:spPr>
            <a:xfrm>
              <a:off x="7572023" y="389832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25"/>
            <p:cNvSpPr/>
            <p:nvPr/>
          </p:nvSpPr>
          <p:spPr>
            <a:xfrm>
              <a:off x="7909113" y="389832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25"/>
            <p:cNvSpPr/>
            <p:nvPr/>
          </p:nvSpPr>
          <p:spPr>
            <a:xfrm>
              <a:off x="8246201" y="389832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8"/>
          <p:cNvSpPr/>
          <p:nvPr/>
        </p:nvSpPr>
        <p:spPr>
          <a:xfrm rot="-1347293">
            <a:off x="4242120" y="2480580"/>
            <a:ext cx="1851262" cy="550548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FF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Click 1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29"/>
          <p:cNvSpPr/>
          <p:nvPr/>
        </p:nvSpPr>
        <p:spPr>
          <a:xfrm rot="-1347293">
            <a:off x="5075020" y="990130"/>
            <a:ext cx="1851262" cy="550548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FF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Click 2</a:t>
            </a:r>
            <a:endParaRPr/>
          </a:p>
        </p:txBody>
      </p:sp>
      <p:sp>
        <p:nvSpPr>
          <p:cNvPr id="295" name="Google Shape;295;p29"/>
          <p:cNvSpPr/>
          <p:nvPr/>
        </p:nvSpPr>
        <p:spPr>
          <a:xfrm rot="-1347293">
            <a:off x="5505045" y="4064980"/>
            <a:ext cx="1851262" cy="550548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FF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Click 3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0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Any Questions?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4"/>
          <p:cNvPicPr preferRelativeResize="0"/>
          <p:nvPr/>
        </p:nvPicPr>
        <p:blipFill rotWithShape="1">
          <a:blip r:embed="rId3">
            <a:alphaModFix/>
          </a:blip>
          <a:srcRect l="7783"/>
          <a:stretch/>
        </p:blipFill>
        <p:spPr>
          <a:xfrm>
            <a:off x="15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4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/>
              <a:t>Project Objective: </a:t>
            </a:r>
            <a:r>
              <a:rPr lang="en" sz="4800"/>
              <a:t>Make registering for classes simpler.</a:t>
            </a:r>
            <a:endParaRPr sz="48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problem</a:t>
            </a:r>
            <a:endParaRPr/>
          </a:p>
        </p:txBody>
      </p:sp>
      <p:sp>
        <p:nvSpPr>
          <p:cNvPr id="81" name="Google Shape;81;p15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45996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94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Comfortaa"/>
              <a:buChar char="●"/>
            </a:pPr>
            <a:r>
              <a:rPr lang="en">
                <a:solidFill>
                  <a:srgbClr val="191B0E"/>
                </a:solidFill>
                <a:latin typeface="Comfortaa"/>
                <a:ea typeface="Comfortaa"/>
                <a:cs typeface="Comfortaa"/>
                <a:sym typeface="Comfortaa"/>
              </a:rPr>
              <a:t>Currently, students are forced to look up their own plan of study and manually find what they have already taken.</a:t>
            </a:r>
            <a:endParaRPr>
              <a:solidFill>
                <a:srgbClr val="191B0E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457200" lvl="0" indent="0" algn="l" rtl="0">
              <a:lnSpc>
                <a:spcPct val="94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>
              <a:solidFill>
                <a:srgbClr val="191B0E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457200" lvl="0" indent="-317500" algn="l" rtl="0">
              <a:lnSpc>
                <a:spcPct val="94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Comfortaa"/>
              <a:buChar char="●"/>
            </a:pPr>
            <a:r>
              <a:rPr lang="en">
                <a:solidFill>
                  <a:srgbClr val="191B0E"/>
                </a:solidFill>
                <a:latin typeface="Comfortaa"/>
                <a:ea typeface="Comfortaa"/>
                <a:cs typeface="Comfortaa"/>
                <a:sym typeface="Comfortaa"/>
              </a:rPr>
              <a:t>Issues with this system include:</a:t>
            </a:r>
            <a:endParaRPr>
              <a:solidFill>
                <a:srgbClr val="191B0E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914400" lvl="1" indent="-317500" algn="l" rtl="0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SzPts val="1400"/>
              <a:buFont typeface="Comfortaa"/>
              <a:buChar char="○"/>
            </a:pPr>
            <a:r>
              <a:rPr lang="en" sz="1400">
                <a:solidFill>
                  <a:srgbClr val="191B0E"/>
                </a:solidFill>
                <a:latin typeface="Comfortaa"/>
                <a:ea typeface="Comfortaa"/>
                <a:cs typeface="Comfortaa"/>
                <a:sym typeface="Comfortaa"/>
              </a:rPr>
              <a:t> confusion with which classes to take, </a:t>
            </a:r>
            <a:endParaRPr sz="1400">
              <a:solidFill>
                <a:srgbClr val="191B0E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914400" lvl="1" indent="-317500" algn="l" rtl="0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SzPts val="1400"/>
              <a:buFont typeface="Comfortaa"/>
              <a:buChar char="○"/>
            </a:pPr>
            <a:r>
              <a:rPr lang="en" sz="1400">
                <a:solidFill>
                  <a:srgbClr val="191B0E"/>
                </a:solidFill>
                <a:latin typeface="Comfortaa"/>
                <a:ea typeface="Comfortaa"/>
                <a:cs typeface="Comfortaa"/>
                <a:sym typeface="Comfortaa"/>
              </a:rPr>
              <a:t>changing plan of studies, </a:t>
            </a:r>
            <a:endParaRPr sz="1400">
              <a:solidFill>
                <a:srgbClr val="191B0E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914400" lvl="1" indent="-317500" algn="l" rtl="0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SzPts val="1400"/>
              <a:buFont typeface="Comfortaa"/>
              <a:buChar char="○"/>
            </a:pPr>
            <a:r>
              <a:rPr lang="en" sz="1400">
                <a:solidFill>
                  <a:srgbClr val="191B0E"/>
                </a:solidFill>
                <a:latin typeface="Comfortaa"/>
                <a:ea typeface="Comfortaa"/>
                <a:cs typeface="Comfortaa"/>
                <a:sym typeface="Comfortaa"/>
              </a:rPr>
              <a:t>switching of majors, </a:t>
            </a:r>
            <a:endParaRPr sz="1400">
              <a:solidFill>
                <a:srgbClr val="191B0E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914400" lvl="1" indent="-317500" algn="l" rtl="0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SzPts val="1400"/>
              <a:buFont typeface="Comfortaa"/>
              <a:buChar char="○"/>
            </a:pPr>
            <a:r>
              <a:rPr lang="en" sz="1400">
                <a:solidFill>
                  <a:srgbClr val="191B0E"/>
                </a:solidFill>
                <a:latin typeface="Comfortaa"/>
                <a:ea typeface="Comfortaa"/>
                <a:cs typeface="Comfortaa"/>
                <a:sym typeface="Comfortaa"/>
              </a:rPr>
              <a:t>unnecessary amount of pages to navigate through</a:t>
            </a:r>
            <a:endParaRPr sz="1400">
              <a:solidFill>
                <a:srgbClr val="191B0E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algn="l" rtl="0">
              <a:spcBef>
                <a:spcPts val="200"/>
              </a:spcBef>
              <a:spcAft>
                <a:spcPts val="1600"/>
              </a:spcAft>
              <a:buNone/>
            </a:pPr>
            <a:endParaRPr sz="1800"/>
          </a:p>
        </p:txBody>
      </p:sp>
      <p:graphicFrame>
        <p:nvGraphicFramePr>
          <p:cNvPr id="82" name="Google Shape;82;p15"/>
          <p:cNvGraphicFramePr/>
          <p:nvPr/>
        </p:nvGraphicFramePr>
        <p:xfrm>
          <a:off x="5071481" y="4552231"/>
          <a:ext cx="3285800" cy="555151"/>
        </p:xfrm>
        <a:graphic>
          <a:graphicData uri="http://schemas.openxmlformats.org/drawingml/2006/table">
            <a:tbl>
              <a:tblPr>
                <a:noFill/>
                <a:tableStyleId>{C5EEFCA9-9A34-400A-A03C-CB99C3875666}</a:tableStyleId>
              </a:tblPr>
              <a:tblGrid>
                <a:gridCol w="821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1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21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14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416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chemeClr val="lt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Happy Students</a:t>
                      </a:r>
                      <a:endParaRPr sz="1100" b="1">
                        <a:solidFill>
                          <a:schemeClr val="lt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chemeClr val="lt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chemeClr val="lt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Unhappy Students</a:t>
                      </a:r>
                      <a:endParaRPr sz="1100" b="1">
                        <a:solidFill>
                          <a:schemeClr val="lt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chemeClr val="lt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3" name="Google Shape;83;p15"/>
          <p:cNvSpPr/>
          <p:nvPr/>
        </p:nvSpPr>
        <p:spPr>
          <a:xfrm>
            <a:off x="6714366" y="1970375"/>
            <a:ext cx="722400" cy="2607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15"/>
          <p:cNvSpPr/>
          <p:nvPr/>
        </p:nvSpPr>
        <p:spPr>
          <a:xfrm>
            <a:off x="5123425" y="3988100"/>
            <a:ext cx="722400" cy="564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5" name="Google Shape;85;p15"/>
          <p:cNvCxnSpPr/>
          <p:nvPr/>
        </p:nvCxnSpPr>
        <p:spPr>
          <a:xfrm rot="10800000">
            <a:off x="4685900" y="4575075"/>
            <a:ext cx="3105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86" name="Google Shape;86;p15"/>
          <p:cNvSpPr txBox="1"/>
          <p:nvPr/>
        </p:nvSpPr>
        <p:spPr>
          <a:xfrm>
            <a:off x="5683825" y="4145975"/>
            <a:ext cx="5985300" cy="6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6" descr="Closeup from the side of a hand pushing a knob on an audio mixer"/>
          <p:cNvPicPr preferRelativeResize="0"/>
          <p:nvPr/>
        </p:nvPicPr>
        <p:blipFill rotWithShape="1">
          <a:blip r:embed="rId3">
            <a:alphaModFix/>
          </a:blip>
          <a:srcRect l="7506" r="42247" b="15419"/>
          <a:stretch/>
        </p:blipFill>
        <p:spPr>
          <a:xfrm>
            <a:off x="-9150" y="0"/>
            <a:ext cx="459449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6"/>
          <p:cNvSpPr txBox="1">
            <a:spLocks noGrp="1"/>
          </p:cNvSpPr>
          <p:nvPr>
            <p:ph type="title"/>
          </p:nvPr>
        </p:nvSpPr>
        <p:spPr>
          <a:xfrm>
            <a:off x="265500" y="1830600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The solution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93" name="Google Shape;93;p16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30200" algn="l" rtl="0">
              <a:lnSpc>
                <a:spcPct val="94000"/>
              </a:lnSpc>
              <a:spcBef>
                <a:spcPts val="1000"/>
              </a:spcBef>
              <a:spcAft>
                <a:spcPts val="0"/>
              </a:spcAft>
              <a:buClr>
                <a:srgbClr val="EFEFEF"/>
              </a:buClr>
              <a:buSzPts val="1600"/>
              <a:buFont typeface="Arial"/>
              <a:buChar char="➔"/>
            </a:pPr>
            <a:r>
              <a:rPr lang="en" sz="1600">
                <a:solidFill>
                  <a:srgbClr val="EFEFEF"/>
                </a:solidFill>
                <a:latin typeface="Arial"/>
                <a:ea typeface="Arial"/>
                <a:cs typeface="Arial"/>
                <a:sym typeface="Arial"/>
              </a:rPr>
              <a:t>We want students to be able to bring up a list of classes required to take for their major</a:t>
            </a:r>
            <a:endParaRPr sz="1600">
              <a:solidFill>
                <a:srgbClr val="EFEFE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94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600">
              <a:solidFill>
                <a:srgbClr val="EFEFE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30200" algn="l" rtl="0">
              <a:lnSpc>
                <a:spcPct val="94000"/>
              </a:lnSpc>
              <a:spcBef>
                <a:spcPts val="1000"/>
              </a:spcBef>
              <a:spcAft>
                <a:spcPts val="0"/>
              </a:spcAft>
              <a:buClr>
                <a:srgbClr val="EFEFEF"/>
              </a:buClr>
              <a:buSzPts val="1600"/>
              <a:buFont typeface="Arial"/>
              <a:buChar char="➔"/>
            </a:pPr>
            <a:r>
              <a:rPr lang="en" sz="1600">
                <a:solidFill>
                  <a:srgbClr val="EFEFEF"/>
                </a:solidFill>
                <a:latin typeface="Arial"/>
                <a:ea typeface="Arial"/>
                <a:cs typeface="Arial"/>
                <a:sym typeface="Arial"/>
              </a:rPr>
              <a:t>Each class will be listed as either green (for classes previously taken) or red (for classes needed to graduate)</a:t>
            </a:r>
            <a:endParaRPr sz="1600">
              <a:solidFill>
                <a:srgbClr val="EFEFE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94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600">
              <a:solidFill>
                <a:srgbClr val="EFEFE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30200" algn="l" rtl="0">
              <a:lnSpc>
                <a:spcPct val="94000"/>
              </a:lnSpc>
              <a:spcBef>
                <a:spcPts val="1000"/>
              </a:spcBef>
              <a:spcAft>
                <a:spcPts val="0"/>
              </a:spcAft>
              <a:buClr>
                <a:srgbClr val="EFEFEF"/>
              </a:buClr>
              <a:buSzPts val="1600"/>
              <a:buFont typeface="Arial"/>
              <a:buChar char="➔"/>
            </a:pPr>
            <a:r>
              <a:rPr lang="en" sz="1600">
                <a:solidFill>
                  <a:srgbClr val="EFEFEF"/>
                </a:solidFill>
                <a:latin typeface="Arial"/>
                <a:ea typeface="Arial"/>
                <a:cs typeface="Arial"/>
                <a:sym typeface="Arial"/>
              </a:rPr>
              <a:t>Additionally, students will be able click on the needed courses and bring up a list of classes available and simply register.</a:t>
            </a:r>
            <a:endParaRPr sz="1600">
              <a:solidFill>
                <a:srgbClr val="EFEFE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None/>
            </a:pPr>
            <a:endParaRPr sz="24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7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it works</a:t>
            </a:r>
            <a:endParaRPr/>
          </a:p>
        </p:txBody>
      </p:sp>
      <p:cxnSp>
        <p:nvCxnSpPr>
          <p:cNvPr id="99" name="Google Shape;99;p17"/>
          <p:cNvCxnSpPr/>
          <p:nvPr/>
        </p:nvCxnSpPr>
        <p:spPr>
          <a:xfrm>
            <a:off x="929038" y="2507950"/>
            <a:ext cx="0" cy="10386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0" name="Google Shape;100;p17"/>
          <p:cNvSpPr txBox="1">
            <a:spLocks noGrp="1"/>
          </p:cNvSpPr>
          <p:nvPr>
            <p:ph type="title"/>
          </p:nvPr>
        </p:nvSpPr>
        <p:spPr>
          <a:xfrm>
            <a:off x="976112" y="2384687"/>
            <a:ext cx="1814100" cy="39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Click 1</a:t>
            </a:r>
            <a:endParaRPr sz="1700">
              <a:solidFill>
                <a:schemeClr val="dk1"/>
              </a:solidFill>
            </a:endParaRPr>
          </a:p>
        </p:txBody>
      </p:sp>
      <p:sp>
        <p:nvSpPr>
          <p:cNvPr id="101" name="Google Shape;101;p17"/>
          <p:cNvSpPr txBox="1">
            <a:spLocks noGrp="1"/>
          </p:cNvSpPr>
          <p:nvPr>
            <p:ph type="body" idx="1"/>
          </p:nvPr>
        </p:nvSpPr>
        <p:spPr>
          <a:xfrm>
            <a:off x="976112" y="2674713"/>
            <a:ext cx="1814100" cy="57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Select the class	</a:t>
            </a:r>
            <a:endParaRPr sz="1200">
              <a:solidFill>
                <a:schemeClr val="dk2"/>
              </a:solidFill>
            </a:endParaRPr>
          </a:p>
        </p:txBody>
      </p:sp>
      <p:cxnSp>
        <p:nvCxnSpPr>
          <p:cNvPr id="102" name="Google Shape;102;p17"/>
          <p:cNvCxnSpPr/>
          <p:nvPr/>
        </p:nvCxnSpPr>
        <p:spPr>
          <a:xfrm>
            <a:off x="3395738" y="2355550"/>
            <a:ext cx="0" cy="10386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3" name="Google Shape;103;p17"/>
          <p:cNvSpPr txBox="1">
            <a:spLocks noGrp="1"/>
          </p:cNvSpPr>
          <p:nvPr>
            <p:ph type="title"/>
          </p:nvPr>
        </p:nvSpPr>
        <p:spPr>
          <a:xfrm>
            <a:off x="3442812" y="2241076"/>
            <a:ext cx="1814100" cy="39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Click 2</a:t>
            </a:r>
            <a:endParaRPr sz="1700">
              <a:solidFill>
                <a:schemeClr val="dk1"/>
              </a:solidFill>
            </a:endParaRPr>
          </a:p>
        </p:txBody>
      </p:sp>
      <p:sp>
        <p:nvSpPr>
          <p:cNvPr id="104" name="Google Shape;104;p17"/>
          <p:cNvSpPr txBox="1">
            <a:spLocks noGrp="1"/>
          </p:cNvSpPr>
          <p:nvPr>
            <p:ph type="body" idx="1"/>
          </p:nvPr>
        </p:nvSpPr>
        <p:spPr>
          <a:xfrm>
            <a:off x="3442812" y="2531101"/>
            <a:ext cx="1814100" cy="57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Select the day/time</a:t>
            </a:r>
            <a:endParaRPr sz="1200">
              <a:solidFill>
                <a:schemeClr val="dk2"/>
              </a:solidFill>
            </a:endParaRPr>
          </a:p>
        </p:txBody>
      </p:sp>
      <p:cxnSp>
        <p:nvCxnSpPr>
          <p:cNvPr id="105" name="Google Shape;105;p17"/>
          <p:cNvCxnSpPr/>
          <p:nvPr/>
        </p:nvCxnSpPr>
        <p:spPr>
          <a:xfrm>
            <a:off x="6457563" y="2053100"/>
            <a:ext cx="0" cy="10386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6" name="Google Shape;106;p17"/>
          <p:cNvSpPr txBox="1">
            <a:spLocks noGrp="1"/>
          </p:cNvSpPr>
          <p:nvPr>
            <p:ph type="title"/>
          </p:nvPr>
        </p:nvSpPr>
        <p:spPr>
          <a:xfrm>
            <a:off x="6504637" y="1929945"/>
            <a:ext cx="1814100" cy="39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Click 3</a:t>
            </a:r>
            <a:endParaRPr sz="1700">
              <a:solidFill>
                <a:schemeClr val="dk1"/>
              </a:solidFill>
            </a:endParaRPr>
          </a:p>
        </p:txBody>
      </p:sp>
      <p:sp>
        <p:nvSpPr>
          <p:cNvPr id="107" name="Google Shape;107;p17"/>
          <p:cNvSpPr txBox="1">
            <a:spLocks noGrp="1"/>
          </p:cNvSpPr>
          <p:nvPr>
            <p:ph type="body" idx="1"/>
          </p:nvPr>
        </p:nvSpPr>
        <p:spPr>
          <a:xfrm>
            <a:off x="6504637" y="2219971"/>
            <a:ext cx="1814100" cy="57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Register</a:t>
            </a:r>
            <a:endParaRPr sz="1200">
              <a:solidFill>
                <a:schemeClr val="dk2"/>
              </a:solidFill>
            </a:endParaRPr>
          </a:p>
        </p:txBody>
      </p:sp>
      <p:grpSp>
        <p:nvGrpSpPr>
          <p:cNvPr id="108" name="Google Shape;108;p17"/>
          <p:cNvGrpSpPr/>
          <p:nvPr/>
        </p:nvGrpSpPr>
        <p:grpSpPr>
          <a:xfrm>
            <a:off x="929030" y="3219673"/>
            <a:ext cx="6993309" cy="1520400"/>
            <a:chOff x="929030" y="3219673"/>
            <a:chExt cx="6993309" cy="1520400"/>
          </a:xfrm>
        </p:grpSpPr>
        <p:cxnSp>
          <p:nvCxnSpPr>
            <p:cNvPr id="109" name="Google Shape;109;p17"/>
            <p:cNvCxnSpPr>
              <a:stCxn id="110" idx="6"/>
              <a:endCxn id="111" idx="2"/>
            </p:cNvCxnSpPr>
            <p:nvPr/>
          </p:nvCxnSpPr>
          <p:spPr>
            <a:xfrm>
              <a:off x="1537730" y="3979907"/>
              <a:ext cx="48642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sp>
          <p:nvSpPr>
            <p:cNvPr id="110" name="Google Shape;110;p17"/>
            <p:cNvSpPr/>
            <p:nvPr/>
          </p:nvSpPr>
          <p:spPr>
            <a:xfrm>
              <a:off x="929030" y="3675557"/>
              <a:ext cx="608700" cy="6087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1"/>
                  </a:solidFill>
                </a:rPr>
                <a:t>1</a:t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12" name="Google Shape;112;p17"/>
            <p:cNvSpPr/>
            <p:nvPr/>
          </p:nvSpPr>
          <p:spPr>
            <a:xfrm>
              <a:off x="3421283" y="3431305"/>
              <a:ext cx="1097100" cy="1097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800">
                  <a:solidFill>
                    <a:schemeClr val="lt1"/>
                  </a:solidFill>
                </a:rPr>
                <a:t>2</a:t>
              </a:r>
              <a:endParaRPr sz="4800">
                <a:solidFill>
                  <a:schemeClr val="lt1"/>
                </a:solidFill>
              </a:endParaRPr>
            </a:p>
          </p:txBody>
        </p:sp>
        <p:sp>
          <p:nvSpPr>
            <p:cNvPr id="111" name="Google Shape;111;p17"/>
            <p:cNvSpPr/>
            <p:nvPr/>
          </p:nvSpPr>
          <p:spPr>
            <a:xfrm>
              <a:off x="6401939" y="3219673"/>
              <a:ext cx="1520400" cy="1520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600">
                  <a:solidFill>
                    <a:schemeClr val="lt1"/>
                  </a:solidFill>
                </a:rPr>
                <a:t>3</a:t>
              </a:r>
              <a:endParaRPr sz="9600">
                <a:solidFill>
                  <a:schemeClr val="lt1"/>
                </a:solidFill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8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Schedule</a:t>
            </a:r>
            <a:endParaRPr sz="1400" i="1"/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1600" i="1"/>
              <a:t>SDLC </a:t>
            </a:r>
            <a:endParaRPr sz="1600" i="1"/>
          </a:p>
        </p:txBody>
      </p:sp>
      <p:cxnSp>
        <p:nvCxnSpPr>
          <p:cNvPr id="118" name="Google Shape;118;p18"/>
          <p:cNvCxnSpPr/>
          <p:nvPr/>
        </p:nvCxnSpPr>
        <p:spPr>
          <a:xfrm rot="10800000">
            <a:off x="680050" y="2152465"/>
            <a:ext cx="0" cy="837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119" name="Google Shape;119;p18"/>
          <p:cNvSpPr txBox="1">
            <a:spLocks noGrp="1"/>
          </p:cNvSpPr>
          <p:nvPr>
            <p:ph type="title"/>
          </p:nvPr>
        </p:nvSpPr>
        <p:spPr>
          <a:xfrm>
            <a:off x="727112" y="1995899"/>
            <a:ext cx="1814100" cy="39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August 2019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20" name="Google Shape;120;p18"/>
          <p:cNvSpPr txBox="1">
            <a:spLocks noGrp="1"/>
          </p:cNvSpPr>
          <p:nvPr>
            <p:ph type="body" idx="1"/>
          </p:nvPr>
        </p:nvSpPr>
        <p:spPr>
          <a:xfrm>
            <a:off x="727112" y="2285925"/>
            <a:ext cx="1814100" cy="57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Project Systems planning and selection</a:t>
            </a:r>
            <a:endParaRPr sz="1200">
              <a:solidFill>
                <a:schemeClr val="dk2"/>
              </a:solidFill>
            </a:endParaRPr>
          </a:p>
        </p:txBody>
      </p:sp>
      <p:cxnSp>
        <p:nvCxnSpPr>
          <p:cNvPr id="121" name="Google Shape;121;p18"/>
          <p:cNvCxnSpPr/>
          <p:nvPr/>
        </p:nvCxnSpPr>
        <p:spPr>
          <a:xfrm>
            <a:off x="2114150" y="3375004"/>
            <a:ext cx="0" cy="837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122" name="Google Shape;122;p18"/>
          <p:cNvSpPr txBox="1">
            <a:spLocks noGrp="1"/>
          </p:cNvSpPr>
          <p:nvPr>
            <p:ph type="title"/>
          </p:nvPr>
        </p:nvSpPr>
        <p:spPr>
          <a:xfrm>
            <a:off x="2161198" y="3974200"/>
            <a:ext cx="2071500" cy="39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September 2019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23" name="Google Shape;123;p18"/>
          <p:cNvSpPr txBox="1">
            <a:spLocks noGrp="1"/>
          </p:cNvSpPr>
          <p:nvPr>
            <p:ph type="body" idx="1"/>
          </p:nvPr>
        </p:nvSpPr>
        <p:spPr>
          <a:xfrm>
            <a:off x="2161212" y="4264217"/>
            <a:ext cx="1814100" cy="57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Project Systems analysis</a:t>
            </a:r>
            <a:endParaRPr sz="1200">
              <a:solidFill>
                <a:schemeClr val="dk2"/>
              </a:solidFill>
            </a:endParaRPr>
          </a:p>
        </p:txBody>
      </p:sp>
      <p:cxnSp>
        <p:nvCxnSpPr>
          <p:cNvPr id="124" name="Google Shape;124;p18"/>
          <p:cNvCxnSpPr/>
          <p:nvPr/>
        </p:nvCxnSpPr>
        <p:spPr>
          <a:xfrm rot="10800000">
            <a:off x="4232825" y="2145365"/>
            <a:ext cx="0" cy="837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125" name="Google Shape;125;p18"/>
          <p:cNvSpPr txBox="1">
            <a:spLocks noGrp="1"/>
          </p:cNvSpPr>
          <p:nvPr>
            <p:ph type="title"/>
          </p:nvPr>
        </p:nvSpPr>
        <p:spPr>
          <a:xfrm>
            <a:off x="4279887" y="1995911"/>
            <a:ext cx="1814100" cy="39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October 2019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26" name="Google Shape;126;p18"/>
          <p:cNvSpPr txBox="1">
            <a:spLocks noGrp="1"/>
          </p:cNvSpPr>
          <p:nvPr>
            <p:ph type="body" idx="1"/>
          </p:nvPr>
        </p:nvSpPr>
        <p:spPr>
          <a:xfrm>
            <a:off x="4279887" y="2285937"/>
            <a:ext cx="1814100" cy="57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Project systems design</a:t>
            </a:r>
            <a:endParaRPr sz="1200">
              <a:solidFill>
                <a:schemeClr val="dk2"/>
              </a:solidFill>
            </a:endParaRPr>
          </a:p>
        </p:txBody>
      </p:sp>
      <p:cxnSp>
        <p:nvCxnSpPr>
          <p:cNvPr id="127" name="Google Shape;127;p18"/>
          <p:cNvCxnSpPr/>
          <p:nvPr/>
        </p:nvCxnSpPr>
        <p:spPr>
          <a:xfrm>
            <a:off x="4957475" y="3375021"/>
            <a:ext cx="0" cy="837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128" name="Google Shape;128;p18"/>
          <p:cNvSpPr txBox="1">
            <a:spLocks noGrp="1"/>
          </p:cNvSpPr>
          <p:nvPr>
            <p:ph type="title"/>
          </p:nvPr>
        </p:nvSpPr>
        <p:spPr>
          <a:xfrm>
            <a:off x="5004523" y="3970925"/>
            <a:ext cx="2071500" cy="39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November 2019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29" name="Google Shape;129;p18"/>
          <p:cNvSpPr txBox="1">
            <a:spLocks noGrp="1"/>
          </p:cNvSpPr>
          <p:nvPr>
            <p:ph type="body" idx="1"/>
          </p:nvPr>
        </p:nvSpPr>
        <p:spPr>
          <a:xfrm>
            <a:off x="5004537" y="4260942"/>
            <a:ext cx="1814100" cy="57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Implementation and Operation</a:t>
            </a:r>
            <a:endParaRPr sz="1200">
              <a:solidFill>
                <a:schemeClr val="dk2"/>
              </a:solidFill>
            </a:endParaRPr>
          </a:p>
        </p:txBody>
      </p:sp>
      <p:cxnSp>
        <p:nvCxnSpPr>
          <p:cNvPr id="130" name="Google Shape;130;p18"/>
          <p:cNvCxnSpPr/>
          <p:nvPr/>
        </p:nvCxnSpPr>
        <p:spPr>
          <a:xfrm rot="10800000">
            <a:off x="7080781" y="2145365"/>
            <a:ext cx="0" cy="837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131" name="Google Shape;131;p18"/>
          <p:cNvSpPr txBox="1">
            <a:spLocks noGrp="1"/>
          </p:cNvSpPr>
          <p:nvPr>
            <p:ph type="title"/>
          </p:nvPr>
        </p:nvSpPr>
        <p:spPr>
          <a:xfrm>
            <a:off x="7127837" y="1995911"/>
            <a:ext cx="1814100" cy="39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December 2019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32" name="Google Shape;132;p18"/>
          <p:cNvSpPr txBox="1">
            <a:spLocks noGrp="1"/>
          </p:cNvSpPr>
          <p:nvPr>
            <p:ph type="body" idx="1"/>
          </p:nvPr>
        </p:nvSpPr>
        <p:spPr>
          <a:xfrm>
            <a:off x="7127837" y="2285937"/>
            <a:ext cx="1814100" cy="57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Finished Product and Pitch</a:t>
            </a:r>
            <a:endParaRPr sz="1200">
              <a:solidFill>
                <a:schemeClr val="dk2"/>
              </a:solidFill>
            </a:endParaRPr>
          </a:p>
        </p:txBody>
      </p:sp>
      <p:graphicFrame>
        <p:nvGraphicFramePr>
          <p:cNvPr id="133" name="Google Shape;133;p18"/>
          <p:cNvGraphicFramePr/>
          <p:nvPr/>
        </p:nvGraphicFramePr>
        <p:xfrm>
          <a:off x="323100" y="2983265"/>
          <a:ext cx="8522700" cy="396210"/>
        </p:xfrm>
        <a:graphic>
          <a:graphicData uri="http://schemas.openxmlformats.org/drawingml/2006/table">
            <a:tbl>
              <a:tblPr>
                <a:noFill/>
                <a:tableStyleId>{C5EEFCA9-9A34-400A-A03C-CB99C3875666}</a:tableStyleId>
              </a:tblPr>
              <a:tblGrid>
                <a:gridCol w="710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0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102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102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102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102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102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102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102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102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7102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71022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Jan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Feb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Mar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Apr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May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Jun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Jul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Aug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Sept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Oct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Nov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Dec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9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36873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ERD</a:t>
            </a:r>
            <a:endParaRPr/>
          </a:p>
        </p:txBody>
      </p:sp>
      <p:pic>
        <p:nvPicPr>
          <p:cNvPr id="139" name="Google Shape;13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8025" y="114550"/>
            <a:ext cx="5531749" cy="4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Context Diagram</a:t>
            </a:r>
            <a:endParaRPr/>
          </a:p>
        </p:txBody>
      </p:sp>
      <p:pic>
        <p:nvPicPr>
          <p:cNvPr id="145" name="Google Shape;14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950" y="2043125"/>
            <a:ext cx="8894101" cy="133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1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Flow Diagram - Level 1</a:t>
            </a:r>
            <a:endParaRPr/>
          </a:p>
        </p:txBody>
      </p:sp>
      <p:pic>
        <p:nvPicPr>
          <p:cNvPr id="151" name="Google Shape;15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038" y="2301775"/>
            <a:ext cx="8843825" cy="241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251</Words>
  <Application>Microsoft Office PowerPoint</Application>
  <PresentationFormat>On-screen Show (16:9)</PresentationFormat>
  <Paragraphs>65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Comfortaa</vt:lpstr>
      <vt:lpstr>Arial</vt:lpstr>
      <vt:lpstr>Roboto</vt:lpstr>
      <vt:lpstr>Material</vt:lpstr>
      <vt:lpstr>3 Click System</vt:lpstr>
      <vt:lpstr>Project Objective: Make registering for classes simpler.</vt:lpstr>
      <vt:lpstr>The problem</vt:lpstr>
      <vt:lpstr>The solution</vt:lpstr>
      <vt:lpstr>How it works</vt:lpstr>
      <vt:lpstr>Schedule SDLC </vt:lpstr>
      <vt:lpstr>ERD</vt:lpstr>
      <vt:lpstr>Context Diagram</vt:lpstr>
      <vt:lpstr>Data Flow Diagram - Level 1</vt:lpstr>
      <vt:lpstr>Data Flow Diagram - Login</vt:lpstr>
      <vt:lpstr>Data Flow Diagram - Schedule</vt:lpstr>
      <vt:lpstr>Data Flow Diagram - Register</vt:lpstr>
      <vt:lpstr>User Interface The 3-click system</vt:lpstr>
      <vt:lpstr>PowerPoint Presentation</vt:lpstr>
      <vt:lpstr>PowerPoint Presentation</vt:lpstr>
      <vt:lpstr>PowerPoint Presentation</vt:lpstr>
      <vt:lpstr>PowerPoint Presentation</vt:lpstr>
      <vt:lpstr>Any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3 Click System</dc:title>
  <cp:lastModifiedBy>Kevin Cross</cp:lastModifiedBy>
  <cp:revision>2</cp:revision>
  <dcterms:modified xsi:type="dcterms:W3CDTF">2018-12-04T03:16:18Z</dcterms:modified>
</cp:coreProperties>
</file>